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8" r:id="rId6"/>
    <p:sldId id="267" r:id="rId7"/>
    <p:sldId id="269" r:id="rId8"/>
    <p:sldId id="262" r:id="rId9"/>
    <p:sldId id="263" r:id="rId10"/>
    <p:sldId id="272"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6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GB"/>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GB"/>
          </a:p>
        </p:txBody>
      </p:sp>
      <p:sp>
        <p:nvSpPr>
          <p:cNvPr id="4" name="عنصر نائب للتاريخ 3"/>
          <p:cNvSpPr>
            <a:spLocks noGrp="1"/>
          </p:cNvSpPr>
          <p:nvPr>
            <p:ph type="dt" sz="half" idx="10"/>
          </p:nvPr>
        </p:nvSpPr>
        <p:spPr/>
        <p:txBody>
          <a:body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106506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11737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162277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50575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113308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تاريخ 4"/>
          <p:cNvSpPr>
            <a:spLocks noGrp="1"/>
          </p:cNvSpPr>
          <p:nvPr>
            <p:ph type="dt" sz="half" idx="10"/>
          </p:nvPr>
        </p:nvSpPr>
        <p:spPr/>
        <p:txBody>
          <a:bodyPr/>
          <a:lstStyle/>
          <a:p>
            <a:fld id="{31F17EE7-6FE1-42E5-B230-B90EF2805D5C}" type="datetimeFigureOut">
              <a:rPr lang="en-GB" smtClean="0"/>
              <a:t>21/01/2023</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31567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عنصر نائب للتاريخ 6"/>
          <p:cNvSpPr>
            <a:spLocks noGrp="1"/>
          </p:cNvSpPr>
          <p:nvPr>
            <p:ph type="dt" sz="half" idx="10"/>
          </p:nvPr>
        </p:nvSpPr>
        <p:spPr/>
        <p:txBody>
          <a:bodyPr/>
          <a:lstStyle/>
          <a:p>
            <a:fld id="{31F17EE7-6FE1-42E5-B230-B90EF2805D5C}" type="datetimeFigureOut">
              <a:rPr lang="en-GB" smtClean="0"/>
              <a:t>21/01/2023</a:t>
            </a:fld>
            <a:endParaRPr lang="en-GB"/>
          </a:p>
        </p:txBody>
      </p:sp>
      <p:sp>
        <p:nvSpPr>
          <p:cNvPr id="8" name="عنصر نائب للتذييل 7"/>
          <p:cNvSpPr>
            <a:spLocks noGrp="1"/>
          </p:cNvSpPr>
          <p:nvPr>
            <p:ph type="ftr" sz="quarter" idx="11"/>
          </p:nvPr>
        </p:nvSpPr>
        <p:spPr/>
        <p:txBody>
          <a:bodyPr/>
          <a:lstStyle/>
          <a:p>
            <a:endParaRPr lang="en-GB"/>
          </a:p>
        </p:txBody>
      </p:sp>
      <p:sp>
        <p:nvSpPr>
          <p:cNvPr id="9" name="عنصر نائب لرقم الشريحة 8"/>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12513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31F17EE7-6FE1-42E5-B230-B90EF2805D5C}" type="datetimeFigureOut">
              <a:rPr lang="en-GB" smtClean="0"/>
              <a:t>21/01/2023</a:t>
            </a:fld>
            <a:endParaRPr lang="en-GB"/>
          </a:p>
        </p:txBody>
      </p:sp>
      <p:sp>
        <p:nvSpPr>
          <p:cNvPr id="4" name="عنصر نائب للتذييل 3"/>
          <p:cNvSpPr>
            <a:spLocks noGrp="1"/>
          </p:cNvSpPr>
          <p:nvPr>
            <p:ph type="ftr" sz="quarter" idx="11"/>
          </p:nvPr>
        </p:nvSpPr>
        <p:spPr/>
        <p:txBody>
          <a:bodyPr/>
          <a:lstStyle/>
          <a:p>
            <a:endParaRPr lang="en-GB"/>
          </a:p>
        </p:txBody>
      </p:sp>
      <p:sp>
        <p:nvSpPr>
          <p:cNvPr id="5" name="عنصر نائب لرقم الشريحة 4"/>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96137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F17EE7-6FE1-42E5-B230-B90EF2805D5C}" type="datetimeFigureOut">
              <a:rPr lang="en-GB" smtClean="0"/>
              <a:t>21/01/2023</a:t>
            </a:fld>
            <a:endParaRPr lang="en-GB"/>
          </a:p>
        </p:txBody>
      </p:sp>
      <p:sp>
        <p:nvSpPr>
          <p:cNvPr id="3" name="عنصر نائب للتذييل 2"/>
          <p:cNvSpPr>
            <a:spLocks noGrp="1"/>
          </p:cNvSpPr>
          <p:nvPr>
            <p:ph type="ftr" sz="quarter" idx="11"/>
          </p:nvPr>
        </p:nvSpPr>
        <p:spPr/>
        <p:txBody>
          <a:bodyPr/>
          <a:lstStyle/>
          <a:p>
            <a:endParaRPr lang="en-GB"/>
          </a:p>
        </p:txBody>
      </p:sp>
      <p:sp>
        <p:nvSpPr>
          <p:cNvPr id="4" name="عنصر نائب لرقم الشريحة 3"/>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221055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F17EE7-6FE1-42E5-B230-B90EF2805D5C}" type="datetimeFigureOut">
              <a:rPr lang="en-GB" smtClean="0"/>
              <a:t>21/01/2023</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299351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F17EE7-6FE1-42E5-B230-B90EF2805D5C}" type="datetimeFigureOut">
              <a:rPr lang="en-GB" smtClean="0"/>
              <a:t>21/01/2023</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1115B485-FB82-42C7-8490-AC0EA02C2A57}" type="slidenum">
              <a:rPr lang="en-GB" smtClean="0"/>
              <a:t>‹#›</a:t>
            </a:fld>
            <a:endParaRPr lang="en-GB"/>
          </a:p>
        </p:txBody>
      </p:sp>
    </p:spTree>
    <p:extLst>
      <p:ext uri="{BB962C8B-B14F-4D97-AF65-F5344CB8AC3E}">
        <p14:creationId xmlns:p14="http://schemas.microsoft.com/office/powerpoint/2010/main" val="331064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17EE7-6FE1-42E5-B230-B90EF2805D5C}" type="datetimeFigureOut">
              <a:rPr lang="en-GB" smtClean="0"/>
              <a:t>21/01/2023</a:t>
            </a:fld>
            <a:endParaRPr lang="en-GB"/>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B485-FB82-42C7-8490-AC0EA02C2A57}" type="slidenum">
              <a:rPr lang="en-GB" smtClean="0"/>
              <a:t>‹#›</a:t>
            </a:fld>
            <a:endParaRPr lang="en-GB"/>
          </a:p>
        </p:txBody>
      </p:sp>
    </p:spTree>
    <p:extLst>
      <p:ext uri="{BB962C8B-B14F-4D97-AF65-F5344CB8AC3E}">
        <p14:creationId xmlns:p14="http://schemas.microsoft.com/office/powerpoint/2010/main" val="61764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GB" dirty="0" smtClean="0"/>
              <a:t>FMD and BVD</a:t>
            </a:r>
            <a:endParaRPr lang="en-GB" dirty="0"/>
          </a:p>
        </p:txBody>
      </p:sp>
      <p:sp>
        <p:nvSpPr>
          <p:cNvPr id="3" name="عنوان فرعي 2"/>
          <p:cNvSpPr>
            <a:spLocks noGrp="1"/>
          </p:cNvSpPr>
          <p:nvPr>
            <p:ph type="subTitle" idx="1"/>
          </p:nvPr>
        </p:nvSpPr>
        <p:spPr/>
        <p:txBody>
          <a:bodyPr/>
          <a:lstStyle/>
          <a:p>
            <a:r>
              <a:rPr lang="en-GB" dirty="0" smtClean="0"/>
              <a:t>DR. Yasmeen Jasim</a:t>
            </a:r>
            <a:endParaRPr lang="en-GB" dirty="0"/>
          </a:p>
        </p:txBody>
      </p:sp>
    </p:spTree>
    <p:extLst>
      <p:ext uri="{BB962C8B-B14F-4D97-AF65-F5344CB8AC3E}">
        <p14:creationId xmlns:p14="http://schemas.microsoft.com/office/powerpoint/2010/main" val="11895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solidFill>
                  <a:srgbClr val="FF0000"/>
                </a:solidFill>
              </a:rPr>
              <a:t>Lesions</a:t>
            </a:r>
            <a:endParaRPr lang="en-GB"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r>
              <a:rPr lang="en-GB" dirty="0" smtClean="0"/>
              <a:t>Lesions A- viral </a:t>
            </a:r>
            <a:r>
              <a:rPr lang="en-GB" dirty="0" err="1" smtClean="0"/>
              <a:t>diarrhea</a:t>
            </a:r>
            <a:r>
              <a:rPr lang="en-GB" dirty="0" smtClean="0"/>
              <a:t> and mucosal disease - Irregular erosion and ulcer on the dental pad, lateral surface of the tongue and inside the cheeks. - Ulcer extend to the muzzle and external nares. - Same lesion observed on the </a:t>
            </a:r>
            <a:r>
              <a:rPr lang="en-GB" dirty="0" err="1" smtClean="0"/>
              <a:t>esophagus</a:t>
            </a:r>
            <a:r>
              <a:rPr lang="en-GB" dirty="0" smtClean="0"/>
              <a:t> - Petechial and redness on the abomasum with ulcer - </a:t>
            </a:r>
            <a:r>
              <a:rPr lang="en-GB" dirty="0" err="1" smtClean="0"/>
              <a:t>Hemorrhage</a:t>
            </a:r>
            <a:r>
              <a:rPr lang="en-GB" dirty="0" smtClean="0"/>
              <a:t> on the wall of small intestine. - The mucosa and lymphoid tissues over the affected area become necrotic and slough. - Colon and rectum also are affected. - Erosions on the nares with mucopurulent exudate.</a:t>
            </a:r>
            <a:endParaRPr lang="en-GB" dirty="0"/>
          </a:p>
        </p:txBody>
      </p:sp>
    </p:spTree>
    <p:extLst>
      <p:ext uri="{BB962C8B-B14F-4D97-AF65-F5344CB8AC3E}">
        <p14:creationId xmlns:p14="http://schemas.microsoft.com/office/powerpoint/2010/main" val="159442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798" y="2132856"/>
            <a:ext cx="342718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Bovine viral diarrhea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148" y="1988840"/>
            <a:ext cx="338229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58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39711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32656"/>
            <a:ext cx="453650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45025"/>
            <a:ext cx="3816424" cy="245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15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Foot-and-mouth disease (FMD)</a:t>
            </a:r>
            <a:endParaRPr lang="en-GB" dirty="0"/>
          </a:p>
        </p:txBody>
      </p:sp>
      <p:sp>
        <p:nvSpPr>
          <p:cNvPr id="3" name="عنصر نائب للمحتوى 2"/>
          <p:cNvSpPr>
            <a:spLocks noGrp="1"/>
          </p:cNvSpPr>
          <p:nvPr>
            <p:ph idx="1"/>
          </p:nvPr>
        </p:nvSpPr>
        <p:spPr/>
        <p:txBody>
          <a:bodyPr>
            <a:normAutofit fontScale="77500" lnSpcReduction="20000"/>
          </a:bodyPr>
          <a:lstStyle/>
          <a:p>
            <a:r>
              <a:rPr lang="en-GB" dirty="0">
                <a:solidFill>
                  <a:srgbClr val="FF0000"/>
                </a:solidFill>
              </a:rPr>
              <a:t>Foot-and-mouth disease (FMD) </a:t>
            </a:r>
            <a:r>
              <a:rPr lang="en-GB" dirty="0"/>
              <a:t>is a serious and highly contagious animal disease that affects all cloven-hoofed animals including cattle, sheep, goats, </a:t>
            </a:r>
            <a:r>
              <a:rPr lang="en-GB" dirty="0" err="1"/>
              <a:t>camelids</a:t>
            </a:r>
            <a:r>
              <a:rPr lang="en-GB" dirty="0"/>
              <a:t>, deer and pigs. Cloven-hoofed animals are those with divided hooves. It does not affect horses or zebras.</a:t>
            </a:r>
          </a:p>
          <a:p>
            <a:r>
              <a:rPr lang="en-GB" dirty="0"/>
              <a:t>FMD is a disease of animals, not humans and is a different disease than Hand, foot, and mouth disease which is common in young children. FMD is not transmitted to humans by eating affected meat.</a:t>
            </a:r>
          </a:p>
          <a:p>
            <a:r>
              <a:rPr lang="en-GB" dirty="0"/>
              <a:t>FMD virus is carried by live animals and in meat and dairy products, as well as in soil, bones, untreated hides, vehicles and equipment used with these animals. It can also be carried on people’s clothing and footwear and survive in frozen, chilled and freeze-dried foods.</a:t>
            </a:r>
          </a:p>
          <a:p>
            <a:endParaRPr lang="en-GB" dirty="0"/>
          </a:p>
        </p:txBody>
      </p:sp>
    </p:spTree>
    <p:extLst>
      <p:ext uri="{BB962C8B-B14F-4D97-AF65-F5344CB8AC3E}">
        <p14:creationId xmlns:p14="http://schemas.microsoft.com/office/powerpoint/2010/main" val="77399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err="1" smtClean="0"/>
              <a:t>Etiology</a:t>
            </a:r>
            <a:r>
              <a:rPr lang="en-GB" dirty="0" smtClean="0"/>
              <a:t> </a:t>
            </a:r>
            <a:endParaRPr lang="en-GB" dirty="0"/>
          </a:p>
        </p:txBody>
      </p:sp>
      <p:sp>
        <p:nvSpPr>
          <p:cNvPr id="3" name="عنصر نائب للمحتوى 2"/>
          <p:cNvSpPr>
            <a:spLocks noGrp="1"/>
          </p:cNvSpPr>
          <p:nvPr>
            <p:ph idx="1"/>
          </p:nvPr>
        </p:nvSpPr>
        <p:spPr/>
        <p:txBody>
          <a:bodyPr/>
          <a:lstStyle/>
          <a:p>
            <a:endParaRPr lang="en-GB" dirty="0"/>
          </a:p>
        </p:txBody>
      </p:sp>
      <p:sp>
        <p:nvSpPr>
          <p:cNvPr id="4" name="مستطيل 3"/>
          <p:cNvSpPr/>
          <p:nvPr/>
        </p:nvSpPr>
        <p:spPr>
          <a:xfrm>
            <a:off x="611560" y="2551837"/>
            <a:ext cx="6246440" cy="1200329"/>
          </a:xfrm>
          <a:prstGeom prst="rect">
            <a:avLst/>
          </a:prstGeom>
        </p:spPr>
        <p:txBody>
          <a:bodyPr wrap="square">
            <a:spAutoFit/>
          </a:bodyPr>
          <a:lstStyle/>
          <a:p>
            <a:r>
              <a:rPr lang="en-GB" dirty="0"/>
              <a:t>FMD is caused by </a:t>
            </a:r>
            <a:r>
              <a:rPr lang="en-GB" b="1" dirty="0"/>
              <a:t>an </a:t>
            </a:r>
            <a:r>
              <a:rPr lang="en-GB" b="1" dirty="0" err="1"/>
              <a:t>Aphthovirus</a:t>
            </a:r>
            <a:r>
              <a:rPr lang="en-GB" b="1" dirty="0"/>
              <a:t> of the family </a:t>
            </a:r>
            <a:r>
              <a:rPr lang="en-GB" b="1" dirty="0" err="1"/>
              <a:t>Picornaviridae</a:t>
            </a:r>
            <a:r>
              <a:rPr lang="en-GB" dirty="0"/>
              <a:t>, seven strains (A, O, C, SAT1, SAT2, SAT3, and Asia1) are endemic in different countries worldwide. Each strain requires a specific vaccine to provide immunity to a vaccinated animal.</a:t>
            </a:r>
          </a:p>
        </p:txBody>
      </p:sp>
    </p:spTree>
    <p:extLst>
      <p:ext uri="{BB962C8B-B14F-4D97-AF65-F5344CB8AC3E}">
        <p14:creationId xmlns:p14="http://schemas.microsoft.com/office/powerpoint/2010/main" val="115782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18" charset="0"/>
                <a:cs typeface="Times New Roman" pitchFamily="18" charset="0"/>
              </a:rPr>
              <a:t>Signs</a:t>
            </a:r>
            <a:endParaRPr lang="en-US" dirty="0"/>
          </a:p>
        </p:txBody>
      </p:sp>
      <p:sp>
        <p:nvSpPr>
          <p:cNvPr id="3" name="عنصر نائب للمحتوى 2"/>
          <p:cNvSpPr>
            <a:spLocks noGrp="1"/>
          </p:cNvSpPr>
          <p:nvPr>
            <p:ph idx="1"/>
          </p:nvPr>
        </p:nvSpPr>
        <p:spPr/>
        <p:txBody>
          <a:bodyPr>
            <a:normAutofit fontScale="55000" lnSpcReduction="20000"/>
          </a:bodyPr>
          <a:lstStyle/>
          <a:p>
            <a:r>
              <a:rPr lang="en-US" sz="5100" dirty="0" smtClean="0">
                <a:latin typeface="Times New Roman" pitchFamily="18" charset="0"/>
                <a:cs typeface="Times New Roman" pitchFamily="18" charset="0"/>
              </a:rPr>
              <a:t> Vesicles (blisters)  </a:t>
            </a:r>
            <a:r>
              <a:rPr lang="en-US" sz="5100" dirty="0">
                <a:latin typeface="Times New Roman" pitchFamily="18" charset="0"/>
                <a:cs typeface="Times New Roman" pitchFamily="18" charset="0"/>
              </a:rPr>
              <a:t>formation in the mouth </a:t>
            </a:r>
            <a:r>
              <a:rPr lang="en-US" sz="5100" dirty="0" smtClean="0">
                <a:latin typeface="Times New Roman" pitchFamily="18" charset="0"/>
                <a:cs typeface="Times New Roman" pitchFamily="18" charset="0"/>
              </a:rPr>
              <a:t>and </a:t>
            </a:r>
            <a:r>
              <a:rPr lang="en-US" sz="5100" dirty="0">
                <a:latin typeface="Times New Roman" pitchFamily="18" charset="0"/>
                <a:cs typeface="Times New Roman" pitchFamily="18" charset="0"/>
              </a:rPr>
              <a:t>on the </a:t>
            </a:r>
            <a:r>
              <a:rPr lang="en-US" sz="5100" dirty="0" smtClean="0">
                <a:latin typeface="Times New Roman" pitchFamily="18" charset="0"/>
                <a:cs typeface="Times New Roman" pitchFamily="18" charset="0"/>
              </a:rPr>
              <a:t>feet.</a:t>
            </a:r>
          </a:p>
          <a:p>
            <a:r>
              <a:rPr lang="en-US" sz="5100" dirty="0" smtClean="0">
                <a:latin typeface="Times New Roman" pitchFamily="18" charset="0"/>
                <a:cs typeface="Times New Roman" pitchFamily="18" charset="0"/>
              </a:rPr>
              <a:t>Vesicles rupture </a:t>
            </a:r>
            <a:r>
              <a:rPr lang="en-US" sz="5100" dirty="0">
                <a:latin typeface="Times New Roman" pitchFamily="18" charset="0"/>
                <a:cs typeface="Times New Roman" pitchFamily="18" charset="0"/>
              </a:rPr>
              <a:t>and discharge clear or cloudy fluid, leaving </a:t>
            </a:r>
            <a:r>
              <a:rPr lang="en-US" sz="5100" dirty="0">
                <a:solidFill>
                  <a:srgbClr val="FF0000"/>
                </a:solidFill>
                <a:latin typeface="Times New Roman" pitchFamily="18" charset="0"/>
                <a:cs typeface="Times New Roman" pitchFamily="18" charset="0"/>
              </a:rPr>
              <a:t>eroded </a:t>
            </a:r>
            <a:r>
              <a:rPr lang="en-US" sz="5100" dirty="0" smtClean="0">
                <a:solidFill>
                  <a:srgbClr val="FF0000"/>
                </a:solidFill>
                <a:latin typeface="Times New Roman" pitchFamily="18" charset="0"/>
                <a:cs typeface="Times New Roman" pitchFamily="18" charset="0"/>
              </a:rPr>
              <a:t>areas or ulceration</a:t>
            </a:r>
          </a:p>
          <a:p>
            <a:r>
              <a:rPr lang="en-US" sz="5100" dirty="0">
                <a:latin typeface="Times New Roman" pitchFamily="18" charset="0"/>
                <a:cs typeface="Times New Roman" pitchFamily="18" charset="0"/>
              </a:rPr>
              <a:t>Reduced consumption of feed due to painful tongue and mouth lesions</a:t>
            </a:r>
            <a:r>
              <a:rPr lang="en-US" sz="5100" dirty="0" smtClean="0">
                <a:solidFill>
                  <a:srgbClr val="FF0000"/>
                </a:solidFill>
                <a:latin typeface="Times New Roman" pitchFamily="18" charset="0"/>
                <a:cs typeface="Times New Roman" pitchFamily="18" charset="0"/>
              </a:rPr>
              <a:t>.</a:t>
            </a:r>
            <a:endParaRPr lang="en-US" sz="5100" dirty="0">
              <a:solidFill>
                <a:srgbClr val="FF0000"/>
              </a:solidFill>
              <a:latin typeface="Times New Roman" pitchFamily="18" charset="0"/>
              <a:cs typeface="Times New Roman" pitchFamily="18" charset="0"/>
            </a:endParaRPr>
          </a:p>
          <a:p>
            <a:r>
              <a:rPr lang="en-US" sz="5100" dirty="0" smtClean="0">
                <a:latin typeface="Times New Roman" pitchFamily="18" charset="0"/>
                <a:cs typeface="Times New Roman" pitchFamily="18" charset="0"/>
              </a:rPr>
              <a:t>Excessive salivation </a:t>
            </a:r>
            <a:r>
              <a:rPr lang="en-US" sz="5100" dirty="0" smtClean="0">
                <a:solidFill>
                  <a:srgbClr val="FF0000"/>
                </a:solidFill>
                <a:latin typeface="Times New Roman" pitchFamily="18" charset="0"/>
                <a:cs typeface="Times New Roman" pitchFamily="18" charset="0"/>
              </a:rPr>
              <a:t>( </a:t>
            </a:r>
            <a:r>
              <a:rPr lang="en-US" sz="5100" dirty="0">
                <a:solidFill>
                  <a:srgbClr val="FF0000"/>
                </a:solidFill>
                <a:latin typeface="Times New Roman" pitchFamily="18" charset="0"/>
                <a:cs typeface="Times New Roman" pitchFamily="18" charset="0"/>
              </a:rPr>
              <a:t>sticky, foamy, stringy </a:t>
            </a:r>
            <a:r>
              <a:rPr lang="en-US" sz="5100" dirty="0" smtClean="0">
                <a:solidFill>
                  <a:srgbClr val="FF0000"/>
                </a:solidFill>
                <a:latin typeface="Times New Roman" pitchFamily="18" charset="0"/>
                <a:cs typeface="Times New Roman" pitchFamily="18" charset="0"/>
              </a:rPr>
              <a:t>saliva</a:t>
            </a:r>
            <a:r>
              <a:rPr lang="en-US" sz="5100" dirty="0" smtClean="0">
                <a:latin typeface="Times New Roman" pitchFamily="18" charset="0"/>
                <a:cs typeface="Times New Roman" pitchFamily="18" charset="0"/>
              </a:rPr>
              <a:t>) </a:t>
            </a:r>
          </a:p>
          <a:p>
            <a:r>
              <a:rPr lang="en-US" sz="5100" dirty="0" smtClean="0">
                <a:latin typeface="Times New Roman" pitchFamily="18" charset="0"/>
                <a:cs typeface="Times New Roman" pitchFamily="18" charset="0"/>
              </a:rPr>
              <a:t>lameness </a:t>
            </a:r>
          </a:p>
          <a:p>
            <a:r>
              <a:rPr lang="en-US" sz="5100" dirty="0" smtClean="0">
                <a:latin typeface="Times New Roman" pitchFamily="18" charset="0"/>
                <a:cs typeface="Times New Roman" pitchFamily="18" charset="0"/>
              </a:rPr>
              <a:t>Marked rise in body temperature for 2 to 3 days. </a:t>
            </a:r>
          </a:p>
          <a:p>
            <a:r>
              <a:rPr lang="en-US" sz="5100" dirty="0" smtClean="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3821984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elongate erosion (ruptured vesicle)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4419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1828800"/>
            <a:ext cx="38290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15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914401"/>
          </a:xfrm>
        </p:spPr>
        <p:txBody>
          <a:bodyPr>
            <a:normAutofit/>
          </a:bodyPr>
          <a:lstStyle/>
          <a:p>
            <a:r>
              <a:rPr lang="en-US" dirty="0" smtClean="0"/>
              <a:t>Gross feature </a:t>
            </a:r>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24400" y="2209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524000" y="1447801"/>
            <a:ext cx="6781800" cy="461665"/>
          </a:xfrm>
          <a:prstGeom prst="rect">
            <a:avLst/>
          </a:prstGeom>
        </p:spPr>
        <p:txBody>
          <a:bodyPr wrap="square">
            <a:spAutoFit/>
          </a:bodyPr>
          <a:lstStyle/>
          <a:p>
            <a:r>
              <a:rPr lang="en-US" sz="2400" dirty="0">
                <a:latin typeface="Times New Roman" pitchFamily="18" charset="0"/>
                <a:cs typeface="Times New Roman" pitchFamily="18" charset="0"/>
              </a:rPr>
              <a:t>Ruptured blister producing erosive lesion of the gum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204864"/>
            <a:ext cx="4419599"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رابط كسهم مستقيم 8"/>
          <p:cNvCxnSpPr/>
          <p:nvPr/>
        </p:nvCxnSpPr>
        <p:spPr>
          <a:xfrm>
            <a:off x="4343400" y="1909466"/>
            <a:ext cx="2133600" cy="2205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2819400" y="1909466"/>
            <a:ext cx="1524000" cy="251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47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065"/>
            <a:ext cx="8229600" cy="857935"/>
          </a:xfrm>
        </p:spPr>
        <p:txBody>
          <a:bodyPr/>
          <a:lstStyle/>
          <a:p>
            <a:r>
              <a:rPr lang="en-US" dirty="0" smtClean="0"/>
              <a:t>Microscopic features</a:t>
            </a:r>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39181"/>
            <a:ext cx="3733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3400" y="1219200"/>
            <a:ext cx="3886200" cy="1569660"/>
          </a:xfrm>
          <a:prstGeom prst="rect">
            <a:avLst/>
          </a:prstGeom>
        </p:spPr>
        <p:txBody>
          <a:bodyPr wrap="square">
            <a:spAutoFit/>
          </a:bodyPr>
          <a:lstStyle/>
          <a:p>
            <a:r>
              <a:rPr lang="en-US" sz="2400" dirty="0">
                <a:latin typeface="Times New Roman" pitchFamily="18" charset="0"/>
                <a:cs typeface="Times New Roman" pitchFamily="18" charset="0"/>
              </a:rPr>
              <a:t>Ruptured blister producing </a:t>
            </a:r>
            <a:r>
              <a:rPr lang="en-US" sz="2400" dirty="0" smtClean="0">
                <a:latin typeface="Times New Roman" pitchFamily="18" charset="0"/>
                <a:cs typeface="Times New Roman" pitchFamily="18" charset="0"/>
              </a:rPr>
              <a:t>erosive and ulcer </a:t>
            </a:r>
            <a:r>
              <a:rPr lang="en-US" sz="2400" dirty="0">
                <a:latin typeface="Times New Roman" pitchFamily="18" charset="0"/>
                <a:cs typeface="Times New Roman" pitchFamily="18" charset="0"/>
              </a:rPr>
              <a:t>lesion of the </a:t>
            </a:r>
            <a:r>
              <a:rPr lang="en-US" sz="2400" dirty="0" smtClean="0">
                <a:latin typeface="Times New Roman" pitchFamily="18" charset="0"/>
                <a:cs typeface="Times New Roman" pitchFamily="18" charset="0"/>
              </a:rPr>
              <a:t>epithelium .</a:t>
            </a:r>
          </a:p>
          <a:p>
            <a:endParaRPr lang="en-US" sz="24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0"/>
            <a:ext cx="34671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572000" y="1143000"/>
            <a:ext cx="4572000" cy="830997"/>
          </a:xfrm>
          <a:prstGeom prst="rect">
            <a:avLst/>
          </a:prstGeom>
        </p:spPr>
        <p:txBody>
          <a:bodyPr>
            <a:spAutoFit/>
          </a:bodyPr>
          <a:lstStyle/>
          <a:p>
            <a:r>
              <a:rPr lang="en-US" sz="2400" dirty="0" smtClean="0">
                <a:latin typeface="Times New Roman" pitchFamily="18" charset="0"/>
                <a:cs typeface="Times New Roman" pitchFamily="18" charset="0"/>
              </a:rPr>
              <a:t>elongate erosion (ruptured vesicle) ventral to the incisors</a:t>
            </a:r>
            <a:endParaRPr lang="en-US" sz="2400" dirty="0">
              <a:latin typeface="Times New Roman" pitchFamily="18" charset="0"/>
              <a:cs typeface="Times New Roman" pitchFamily="18" charset="0"/>
            </a:endParaRPr>
          </a:p>
        </p:txBody>
      </p:sp>
      <p:cxnSp>
        <p:nvCxnSpPr>
          <p:cNvPr id="9" name="رابط كسهم مستقيم 8"/>
          <p:cNvCxnSpPr/>
          <p:nvPr/>
        </p:nvCxnSpPr>
        <p:spPr>
          <a:xfrm>
            <a:off x="5943600" y="1789331"/>
            <a:ext cx="1066800" cy="63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4724400" y="5144869"/>
            <a:ext cx="4114800" cy="1200329"/>
          </a:xfrm>
          <a:prstGeom prst="rect">
            <a:avLst/>
          </a:prstGeom>
        </p:spPr>
        <p:txBody>
          <a:bodyPr wrap="square">
            <a:spAutoFit/>
          </a:bodyPr>
          <a:lstStyle/>
          <a:p>
            <a:r>
              <a:rPr lang="en-US" sz="2400" dirty="0" smtClean="0">
                <a:latin typeface="Times New Roman" pitchFamily="18" charset="0"/>
                <a:cs typeface="Times New Roman" pitchFamily="18" charset="0"/>
              </a:rPr>
              <a:t>Infiltrations of inflammatory cell ( macrophage and neutrophil)s</a:t>
            </a:r>
            <a:endParaRPr lang="en-US" sz="2400" dirty="0">
              <a:latin typeface="Times New Roman" pitchFamily="18" charset="0"/>
              <a:cs typeface="Times New Roman" pitchFamily="18" charset="0"/>
            </a:endParaRPr>
          </a:p>
        </p:txBody>
      </p:sp>
      <p:cxnSp>
        <p:nvCxnSpPr>
          <p:cNvPr id="12" name="رابط كسهم مستقيم 11"/>
          <p:cNvCxnSpPr>
            <a:stCxn id="10" idx="0"/>
          </p:cNvCxnSpPr>
          <p:nvPr/>
        </p:nvCxnSpPr>
        <p:spPr>
          <a:xfrm flipV="1">
            <a:off x="6781800" y="3200401"/>
            <a:ext cx="228600" cy="1944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2286000" y="2104430"/>
            <a:ext cx="457200" cy="714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4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Bovine Viral </a:t>
            </a:r>
            <a:r>
              <a:rPr lang="en-GB" smtClean="0"/>
              <a:t>Diarrhea</a:t>
            </a:r>
            <a:endParaRPr lang="en-GB"/>
          </a:p>
        </p:txBody>
      </p:sp>
      <p:sp>
        <p:nvSpPr>
          <p:cNvPr id="3" name="عنصر نائب للمحتوى 2"/>
          <p:cNvSpPr>
            <a:spLocks noGrp="1"/>
          </p:cNvSpPr>
          <p:nvPr>
            <p:ph idx="1"/>
          </p:nvPr>
        </p:nvSpPr>
        <p:spPr/>
        <p:txBody>
          <a:bodyPr/>
          <a:lstStyle/>
          <a:p>
            <a:r>
              <a:rPr lang="en-GB" dirty="0"/>
              <a:t>Bovine Viral </a:t>
            </a:r>
            <a:r>
              <a:rPr lang="en-GB" dirty="0" smtClean="0"/>
              <a:t>Diarrhoea </a:t>
            </a:r>
            <a:r>
              <a:rPr lang="en-GB" dirty="0"/>
              <a:t>(BVD) is a disease of cattle caused by the Bovine Viral </a:t>
            </a:r>
            <a:r>
              <a:rPr lang="en-GB" dirty="0" err="1"/>
              <a:t>Diarrhea</a:t>
            </a:r>
            <a:r>
              <a:rPr lang="en-GB" dirty="0"/>
              <a:t> Virus (BVDV). The virus is widespread and most herds are at risk for infection. In the susceptible herd, BVD can be a serious, costly disease.</a:t>
            </a:r>
          </a:p>
        </p:txBody>
      </p:sp>
    </p:spTree>
    <p:extLst>
      <p:ext uri="{BB962C8B-B14F-4D97-AF65-F5344CB8AC3E}">
        <p14:creationId xmlns:p14="http://schemas.microsoft.com/office/powerpoint/2010/main" val="401264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endParaRPr lang="en-GB" dirty="0"/>
          </a:p>
        </p:txBody>
      </p:sp>
      <p:sp>
        <p:nvSpPr>
          <p:cNvPr id="4" name="مستطيل 3"/>
          <p:cNvSpPr/>
          <p:nvPr/>
        </p:nvSpPr>
        <p:spPr>
          <a:xfrm>
            <a:off x="539552" y="2136339"/>
            <a:ext cx="7416824" cy="1938992"/>
          </a:xfrm>
          <a:prstGeom prst="rect">
            <a:avLst/>
          </a:prstGeom>
        </p:spPr>
        <p:txBody>
          <a:bodyPr wrap="square">
            <a:spAutoFit/>
          </a:bodyPr>
          <a:lstStyle/>
          <a:p>
            <a:r>
              <a:rPr lang="en-GB" sz="2000" dirty="0">
                <a:latin typeface="Times New Roman" pitchFamily="18" charset="0"/>
                <a:cs typeface="Times New Roman" pitchFamily="18" charset="0"/>
              </a:rPr>
              <a:t>What are the signs of BVD in cattle?</a:t>
            </a:r>
          </a:p>
          <a:p>
            <a:r>
              <a:rPr lang="en-GB" sz="2000" dirty="0">
                <a:latin typeface="Times New Roman" pitchFamily="18" charset="0"/>
                <a:cs typeface="Times New Roman" pitchFamily="18" charset="0"/>
              </a:rPr>
              <a:t>Respiratory infection with BVDV is characterized by signs typical of viral respiratory disease, including fever, depression, </a:t>
            </a:r>
            <a:r>
              <a:rPr lang="en-GB" sz="2000" dirty="0" err="1">
                <a:latin typeface="Times New Roman" pitchFamily="18" charset="0"/>
                <a:cs typeface="Times New Roman" pitchFamily="18" charset="0"/>
              </a:rPr>
              <a:t>inappetance</a:t>
            </a:r>
            <a:r>
              <a:rPr lang="en-GB" sz="2000" dirty="0">
                <a:latin typeface="Times New Roman" pitchFamily="18" charset="0"/>
                <a:cs typeface="Times New Roman" pitchFamily="18" charset="0"/>
              </a:rPr>
              <a:t>, and ocular and nasal discharge, followed by </a:t>
            </a:r>
            <a:r>
              <a:rPr lang="en-GB" sz="2000" dirty="0" err="1">
                <a:latin typeface="Times New Roman" pitchFamily="18" charset="0"/>
                <a:cs typeface="Times New Roman" pitchFamily="18" charset="0"/>
              </a:rPr>
              <a:t>diarrhea</a:t>
            </a:r>
            <a:r>
              <a:rPr lang="en-GB" sz="2000" dirty="0">
                <a:latin typeface="Times New Roman" pitchFamily="18" charset="0"/>
                <a:cs typeface="Times New Roman" pitchFamily="18" charset="0"/>
              </a:rPr>
              <a:t> several days after onset. Sores or ulceration in the mouth and gums may be present, along with reduced milk production in cows.</a:t>
            </a:r>
          </a:p>
        </p:txBody>
      </p:sp>
    </p:spTree>
    <p:extLst>
      <p:ext uri="{BB962C8B-B14F-4D97-AF65-F5344CB8AC3E}">
        <p14:creationId xmlns:p14="http://schemas.microsoft.com/office/powerpoint/2010/main" val="264578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4584</TotalTime>
  <Words>478</Words>
  <Application>Microsoft Office PowerPoint</Application>
  <PresentationFormat>عرض على الشاشة (3:4)‏</PresentationFormat>
  <Paragraphs>29</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FMD and BVD</vt:lpstr>
      <vt:lpstr>Foot-and-mouth disease (FMD)</vt:lpstr>
      <vt:lpstr>Etiology </vt:lpstr>
      <vt:lpstr>Signs</vt:lpstr>
      <vt:lpstr>elongate erosion (ruptured vesicle)</vt:lpstr>
      <vt:lpstr>Gross feature </vt:lpstr>
      <vt:lpstr>Microscopic features</vt:lpstr>
      <vt:lpstr>Bovine Viral Diarrhea</vt:lpstr>
      <vt:lpstr>عرض تقديمي في PowerPoint</vt:lpstr>
      <vt:lpstr>Lesions</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11</cp:revision>
  <dcterms:created xsi:type="dcterms:W3CDTF">2022-11-07T10:53:19Z</dcterms:created>
  <dcterms:modified xsi:type="dcterms:W3CDTF">2023-01-24T19:14:26Z</dcterms:modified>
</cp:coreProperties>
</file>